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5" r:id="rId3"/>
    <p:sldId id="266" r:id="rId4"/>
    <p:sldId id="267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ua Gordon" initials="JG" lastIdx="1" clrIdx="0">
    <p:extLst>
      <p:ext uri="{19B8F6BF-5375-455C-9EA6-DF929625EA0E}">
        <p15:presenceInfo xmlns:p15="http://schemas.microsoft.com/office/powerpoint/2012/main" userId="S-1-5-21-1078081533-1958367476-725345543-1458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2073895"/>
            <a:ext cx="11104776" cy="397958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/>
              <a:t>No CRCA classes on Monday, April 19th</a:t>
            </a:r>
          </a:p>
          <a:p>
            <a:pPr algn="ctr"/>
            <a:r>
              <a:rPr lang="en-US" sz="2800" b="1" dirty="0"/>
              <a:t>International Fair/ Talent Show is Friday, April 23</a:t>
            </a:r>
            <a:r>
              <a:rPr lang="en-US" sz="2800" b="1" baseline="30000" dirty="0"/>
              <a:t>rd</a:t>
            </a:r>
            <a:r>
              <a:rPr lang="en-US" sz="2800" b="1" dirty="0"/>
              <a:t> from 1-3:30</a:t>
            </a:r>
          </a:p>
          <a:p>
            <a:pPr algn="ctr"/>
            <a:r>
              <a:rPr lang="en-US" sz="2800" b="1" dirty="0"/>
              <a:t>Prom is May 1</a:t>
            </a:r>
            <a:r>
              <a:rPr lang="en-US" sz="2800" b="1" baseline="30000" dirty="0"/>
              <a:t>st</a:t>
            </a:r>
            <a:r>
              <a:rPr lang="en-US" sz="2800" b="1" dirty="0"/>
              <a:t> 7-10 PM at McKinney Roughs for Juniors and Seniors. Tickets are $35 for CRCA students and $40 for guests.</a:t>
            </a:r>
          </a:p>
          <a:p>
            <a:pPr algn="ctr"/>
            <a:r>
              <a:rPr lang="en-US" sz="2800" b="1" dirty="0"/>
              <a:t>Senior Check Out Day is scheduled for Friday, May 21</a:t>
            </a:r>
            <a:r>
              <a:rPr lang="en-US" sz="2800" b="1" baseline="30000" dirty="0"/>
              <a:t>st</a:t>
            </a:r>
            <a:r>
              <a:rPr lang="en-US" sz="2800" b="1" dirty="0"/>
              <a:t>. This is the time to bring in your laptops and textbooks, clean your lockers, get your final transcripts, eat </a:t>
            </a:r>
            <a:r>
              <a:rPr lang="en-US" sz="2800" b="1" dirty="0" err="1"/>
              <a:t>Schlotzsky’s</a:t>
            </a:r>
            <a:r>
              <a:rPr lang="en-US" sz="2800" b="1" dirty="0"/>
              <a:t>, etc. </a:t>
            </a:r>
          </a:p>
        </p:txBody>
      </p:sp>
    </p:spTree>
    <p:extLst>
      <p:ext uri="{BB962C8B-B14F-4D97-AF65-F5344CB8AC3E}">
        <p14:creationId xmlns:p14="http://schemas.microsoft.com/office/powerpoint/2010/main" val="252985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Loans, Loans, 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2073895"/>
            <a:ext cx="11104776" cy="3979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Terms to Know: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Grace Period- </a:t>
            </a:r>
            <a:r>
              <a:rPr lang="en-US" sz="2800" b="1" dirty="0"/>
              <a:t>the amount of time after you graduate to start repaying your loan, usually 6 months. In some cases, interest will accumulate during this time.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Consolidation</a:t>
            </a:r>
            <a:r>
              <a:rPr lang="en-US" sz="2800" b="1" dirty="0"/>
              <a:t>- combining all your student loans into one monthly payment. This can only be done one time. Many times this can save you money if consolidated under a lower interest rate.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76367-E88D-451C-A726-20B057177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74" y="1548408"/>
            <a:ext cx="2177495" cy="114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1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Loans, Loans, 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2073895"/>
            <a:ext cx="11104776" cy="397958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b="1" dirty="0"/>
              <a:t>Repayment Options: 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rgbClr val="FF0000"/>
                </a:solidFill>
              </a:rPr>
              <a:t>Standard</a:t>
            </a:r>
            <a:r>
              <a:rPr lang="en-US" sz="2600" b="1" dirty="0"/>
              <a:t>- Payments are the same every month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rgbClr val="FF0000"/>
                </a:solidFill>
              </a:rPr>
              <a:t>Graduated</a:t>
            </a:r>
            <a:r>
              <a:rPr lang="en-US" sz="2600" b="1" dirty="0"/>
              <a:t>- Payments start small and gradually increase (good if you don’t get a high paying job right out of college, but expect to make more soon ex. Doctor, IT, owning your own business)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rgbClr val="FF0000"/>
                </a:solidFill>
              </a:rPr>
              <a:t>Income-Sensitive</a:t>
            </a:r>
            <a:r>
              <a:rPr lang="en-US" sz="2600" b="1" dirty="0"/>
              <a:t>- Payments are a percentage of your monthly income (good if you have a good career, but probably will not make a lot of money ex. Teacher)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rgbClr val="FF0000"/>
                </a:solidFill>
              </a:rPr>
              <a:t>Extended</a:t>
            </a:r>
            <a:r>
              <a:rPr lang="en-US" sz="2600" b="1" dirty="0"/>
              <a:t>- Payments extend over 25 years instead of 20. </a:t>
            </a:r>
          </a:p>
          <a:p>
            <a:pPr marL="0" indent="0" algn="ctr">
              <a:buNone/>
            </a:pP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7D843-8151-41A8-AF14-D1390C6E7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74" y="1524136"/>
            <a:ext cx="2286196" cy="12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5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Debit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2073895"/>
            <a:ext cx="11104776" cy="3979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Debit cards are tied directly to your checking account. You can only spend as much as you have in the bank. ex if you have $2,000, you will not be able to purchase a tv for $2,500. </a:t>
            </a:r>
          </a:p>
          <a:p>
            <a:pPr marL="0" indent="0" algn="ctr">
              <a:buNone/>
            </a:pPr>
            <a:r>
              <a:rPr lang="en-US" sz="2800" b="1" dirty="0"/>
              <a:t>This is good because you do not have to pay interest and cannot over purchase.  </a:t>
            </a:r>
          </a:p>
          <a:p>
            <a:pPr marL="0" indent="0" algn="ctr">
              <a:buNone/>
            </a:pPr>
            <a:r>
              <a:rPr lang="en-US" sz="2800" b="1" dirty="0"/>
              <a:t>Debit cards, however, offer no rewards and do not build your credit score.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7D843-8151-41A8-AF14-D1390C6E7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12" y="270372"/>
            <a:ext cx="2865749" cy="169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7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Credit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2073895"/>
            <a:ext cx="11104776" cy="397958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/>
              <a:t>Credit cards typically charge a very high interest rate, </a:t>
            </a:r>
          </a:p>
          <a:p>
            <a:pPr marL="0" indent="0" algn="ctr">
              <a:buNone/>
            </a:pPr>
            <a:r>
              <a:rPr lang="en-US" sz="2800" b="1" dirty="0"/>
              <a:t>average is 18%. </a:t>
            </a:r>
          </a:p>
          <a:p>
            <a:pPr marL="0" indent="0" algn="ctr">
              <a:buNone/>
            </a:pPr>
            <a:r>
              <a:rPr lang="en-US" sz="2800" b="1" dirty="0"/>
              <a:t>Many people carry large balances and only pay the minimum amount, instead of the full balance. This will end up costing you a lot in the end. </a:t>
            </a:r>
          </a:p>
          <a:p>
            <a:pPr marL="0" indent="0" algn="ctr">
              <a:buNone/>
            </a:pPr>
            <a:r>
              <a:rPr lang="en-US" sz="2800" b="1" dirty="0"/>
              <a:t>If used wisely, credit cards can be beneficial. </a:t>
            </a:r>
          </a:p>
          <a:p>
            <a:pPr marL="0" indent="0" algn="ctr">
              <a:buNone/>
            </a:pPr>
            <a:r>
              <a:rPr lang="en-US" sz="2800" b="1" dirty="0"/>
              <a:t>(I did not have a credit card until my 30’s but this is highly unusual.)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EC58E-8BE6-41B9-8CA0-19B39AC84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62" y="282804"/>
            <a:ext cx="3117129" cy="1825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83A26A-C14B-4D94-9F5D-F28B7E393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911" y="402004"/>
            <a:ext cx="2766029" cy="1825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65AAD4-82D4-4CD1-B56C-C30FB9AFD38A}"/>
              </a:ext>
            </a:extLst>
          </p:cNvPr>
          <p:cNvSpPr txBox="1"/>
          <p:nvPr/>
        </p:nvSpPr>
        <p:spPr>
          <a:xfrm>
            <a:off x="4364610" y="282804"/>
            <a:ext cx="371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Mr. Gordon’s 2 credit cards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18451A-3F2C-4D5E-B9F9-05CCB97D93A2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209092" y="467470"/>
            <a:ext cx="1155518" cy="3370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99B8F8-C132-4B9B-BEB7-07F204EC5342}"/>
              </a:ext>
            </a:extLst>
          </p:cNvPr>
          <p:cNvCxnSpPr/>
          <p:nvPr/>
        </p:nvCxnSpPr>
        <p:spPr>
          <a:xfrm>
            <a:off x="7173798" y="467470"/>
            <a:ext cx="2073897" cy="494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95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Credit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2073895"/>
            <a:ext cx="11104776" cy="39795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/>
              <a:t>Benefits of a Credit Card: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800" b="1" dirty="0"/>
              <a:t>Build your credit score for future purchases such as a car or house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800" b="1" dirty="0"/>
              <a:t>Rewards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sz="2800" b="1" dirty="0"/>
              <a:t>Money back Ex Am. Ex Blue Card 6% on groceries, Amazon 5% back on Amazon purchases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sz="2800" b="1" dirty="0"/>
              <a:t>Frequent Flyer Miles</a:t>
            </a:r>
          </a:p>
          <a:p>
            <a:pPr marL="0" indent="0" algn="ctr">
              <a:buNone/>
            </a:pPr>
            <a:endParaRPr lang="en-US" sz="2800" b="1" dirty="0"/>
          </a:p>
          <a:p>
            <a:pPr algn="ctr">
              <a:buFont typeface="Wingdings" panose="05000000000000000000" pitchFamily="2" charset="2"/>
              <a:buChar char="Ø"/>
            </a:pP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EC58E-8BE6-41B9-8CA0-19B39AC84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04" y="282804"/>
            <a:ext cx="3117129" cy="1825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83A26A-C14B-4D94-9F5D-F28B7E393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911" y="402004"/>
            <a:ext cx="2766029" cy="1825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65AAD4-82D4-4CD1-B56C-C30FB9AFD38A}"/>
              </a:ext>
            </a:extLst>
          </p:cNvPr>
          <p:cNvSpPr txBox="1"/>
          <p:nvPr/>
        </p:nvSpPr>
        <p:spPr>
          <a:xfrm>
            <a:off x="4364610" y="282804"/>
            <a:ext cx="371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Mr. Gordon’s 2 credit cards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18451A-3F2C-4D5E-B9F9-05CCB97D93A2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209092" y="467470"/>
            <a:ext cx="1155518" cy="3370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99B8F8-C132-4B9B-BEB7-07F204EC5342}"/>
              </a:ext>
            </a:extLst>
          </p:cNvPr>
          <p:cNvCxnSpPr/>
          <p:nvPr/>
        </p:nvCxnSpPr>
        <p:spPr>
          <a:xfrm>
            <a:off x="7173798" y="467470"/>
            <a:ext cx="2073897" cy="494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78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Credit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2073895"/>
            <a:ext cx="11104776" cy="3979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Credit Cards can be good as long as you pay the full balance every month. 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EC58E-8BE6-41B9-8CA0-19B39AC84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651" y="3601039"/>
            <a:ext cx="3117129" cy="182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46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2678</TotalTime>
  <Words>479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Wingdings</vt:lpstr>
      <vt:lpstr>Gallery</vt:lpstr>
      <vt:lpstr>Announcements</vt:lpstr>
      <vt:lpstr>Loans, Loans, Loans</vt:lpstr>
      <vt:lpstr>Loans, Loans, Loans</vt:lpstr>
      <vt:lpstr>Debit Cards</vt:lpstr>
      <vt:lpstr>Credit Cards</vt:lpstr>
      <vt:lpstr>Credit Cards</vt:lpstr>
      <vt:lpstr>Credit Cards</vt:lpstr>
    </vt:vector>
  </TitlesOfParts>
  <Company>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policies:  Satisfaction Academic Progress (SAP)</dc:title>
  <dc:creator>Joshua Gordon</dc:creator>
  <cp:lastModifiedBy>Joshua Gordon</cp:lastModifiedBy>
  <cp:revision>122</cp:revision>
  <dcterms:created xsi:type="dcterms:W3CDTF">2019-01-25T14:35:17Z</dcterms:created>
  <dcterms:modified xsi:type="dcterms:W3CDTF">2021-04-16T15:34:04Z</dcterms:modified>
</cp:coreProperties>
</file>